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5"/>
    <p:sldMasterId id="2147483661" r:id="rId6"/>
    <p:sldMasterId id="2147483673" r:id="rId7"/>
  </p:sldMasterIdLst>
  <p:notesMasterIdLst>
    <p:notesMasterId r:id="rId19"/>
  </p:notesMasterIdLst>
  <p:handoutMasterIdLst>
    <p:handoutMasterId r:id="rId20"/>
  </p:handoutMasterIdLst>
  <p:sldIdLst>
    <p:sldId id="260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Gotham HTF" charset="0"/>
      <p:bold r:id="rId27"/>
      <p:boldItalic r:id="rId28"/>
    </p:embeddedFont>
    <p:embeddedFont>
      <p:font typeface="Gotham HTF Light" charset="0"/>
      <p:regular r:id="rId29"/>
      <p: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A3AD"/>
    <a:srgbClr val="ED1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66" y="102"/>
      </p:cViewPr>
      <p:guideLst>
        <p:guide pos="2880"/>
        <p:guide orient="horz" pos="419"/>
        <p:guide orient="horz" pos="28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6E2403-7186-45D0-B4D1-E49B3041C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E01E75-6AF8-4CDB-A0DC-C3FA8FD08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A618-6154-4D1D-9990-D55B0312279A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62FEF5-9454-4CE5-B04B-9B62BEDDD8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97262F-DF8F-4521-82DB-C860029652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85C1-9FFF-4EB6-8701-46449ED11C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804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5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3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74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55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7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0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5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38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45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1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0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8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3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0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445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445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9375F-C556-4295-8BCA-B57D29B84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DBA034-B08D-4E05-A8F5-B3E68408C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BC0144-4358-4174-A667-963202B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24267B-8191-4B21-A37C-FB3565D8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C614C1-5245-40D3-B178-EDC7B61B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240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6E68A-BE25-433A-AC59-1243258D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4E8F2-4DD2-49B8-A687-9D35BABA8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3BB4C-B11D-43F0-80FB-36748D4C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4116F9-B88E-47CE-BF55-42AD360C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F119BD-5948-42A9-A383-B75152DF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140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CC95D-2519-4732-9267-B56A237E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9A81B6-7FB1-4298-B2F5-86B02378D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C9DAB-95AA-4A31-8F19-96D3DBDB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A7A19E-4914-48EA-99BA-E415B4E9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79049B-B47E-44E2-8FD8-E99CB962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01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21040-BD84-4374-8975-49EC8D076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E12F8-6CFC-43C0-BC1A-6304EAB7E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905B03-57F7-4095-A701-AFD023B45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538733-4B04-44B0-993C-9FA4FD70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E65096-308E-40D7-8007-CDBC03DE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107333-FE2A-401D-9FE6-133F57EC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995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2E965-6C61-492D-A4E9-263759E4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7CD8C0-53D8-4634-90B1-C179289A4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32A111-DC43-4F86-84EF-9777CBEB1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1E8373-016C-4F1F-A16C-AE0A10257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142DA0-3B67-4957-B48C-8DB012ECC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DAB750-2FF0-4B26-9D02-2E499AD8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6630F8-8309-49AB-AA81-817A1E1A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C78728-2284-4524-BF8F-DAAC50EE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143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27759-9A41-4F80-BA89-7059F046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1FE18E-86CA-4C59-BA71-A59881AE9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42AE52-CCA7-4AC9-BBC7-07D9D19C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B53B6E-DDA7-45DE-B527-C5E41928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01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CAC66D4-D865-41F2-AEAB-DCFDF347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75E4DB6-55A5-4EA8-9BE3-0FE68D06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9CBFFB-D5C6-475B-8B55-1986D76C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1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1EBCE-9A23-47E8-9694-90ED098A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A43DC-A638-497F-B4E3-4D518BA6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76CF2E-7F14-4550-92D4-F56A4646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1F6F8-5C65-4151-BF92-D1C5ED26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1A76D-4D95-4992-BF13-EEAE9EF5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DDA942-6612-48FE-A427-CD8B8439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87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6A05-0E82-4B15-9305-795E7EC6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867B46-1950-4A00-B867-C88CF9505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363F92-3674-4873-9DB4-5C6BACBF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187547-46F7-44B6-B104-574AE69B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205F2D-6E40-4D48-B9FC-4CD2A78C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E67428-34BA-4200-8666-821B1039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637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E383E-B00D-49C1-956A-B5F5FCC9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7F29B0-A844-4022-8CB7-3D7CD815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5D4C4A-020D-4202-BBA8-0D59EDD6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23560F-F695-4DD8-9EE5-29C4D349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1EF367-857B-484B-A77A-4F1E864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821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24BE66-8B7F-464C-B833-BD64A5586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F84607-08ED-47E3-AD12-9EE03D94A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7D9210-E3AF-4C64-B09D-3A58ACDD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C3519-E27E-4C57-97C8-20B679F1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A22F6-6F08-47E7-B4F9-2DF256FC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501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B0F3D-EB60-4124-A4E9-724C6E50E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DA343D-8949-4D84-BACF-9CD05CF0D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C1B298-E06C-4A57-86DF-BCB7E4A9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DA19BE-8F40-4C0F-A457-ECA9C709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D3B215-F521-40C0-A1DE-337F46F4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820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65C4E-43AA-442D-B1BE-FC07018A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173EF5-BAF4-4463-87DC-FD269B925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568861-E7D8-46CD-BA64-2EE501E4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C41971-D5CA-479A-88D0-8603ECE1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B4CDCB-8EB5-4128-978F-CDB09041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159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3B20B-924D-43E2-A423-57C4F2F3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FC51E-2C3B-490F-A6C7-27999EAE3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DE60-F8D7-4A92-94E8-4A17F649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611C0-CDCA-4320-B9A5-17FDD41F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4D8D30-2B84-4844-8155-A60FA762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584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CC2B8-936B-49F0-99AF-40FE7C94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F68A6E-70A1-4600-A489-9FFCBED2D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16E706-28E0-4BD3-A179-61C5D55F0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665C04-A41B-4AB2-9625-B7F5EDB1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F4631A-D8E3-4B05-8941-CCC90EA7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1FC86C-4D3D-4151-8F1E-75D9697C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359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AF777-8C40-4D08-B88F-3A83C280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4E56BC-B642-4037-9F3A-22ABDB4DC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55CECB-F79D-4CE4-B878-6B651C849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43DB52-85F3-4D91-BECD-53F245E89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ACF083-A654-419A-97EC-0C143C31C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446215-C44A-4D31-8C65-08D815EA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834343-EC6E-4145-8190-F7DDC7F8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F4804D-44BE-4D68-B140-4DACA8E7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646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76C1F-C9C8-46D4-84C2-7B0675BF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B4B8D6-3043-4623-81B7-6281FEFC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22722C3-E957-4E14-B049-1B0A779D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2D5B64-2F90-4AB8-9DE6-CE475472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82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1pPr>
            <a:lvl2pPr marL="457611" indent="0">
              <a:buNone/>
              <a:defRPr sz="1802">
                <a:solidFill>
                  <a:schemeClr val="tx1">
                    <a:tint val="75000"/>
                  </a:schemeClr>
                </a:solidFill>
              </a:defRPr>
            </a:lvl2pPr>
            <a:lvl3pPr marL="91522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3pPr>
            <a:lvl4pPr marL="13728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304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805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56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32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6089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FAB060-EEF7-4A8C-9217-BDE26B0B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06A7D6-4B98-4093-BBDC-A34356D2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F51168-80F8-4E64-98D8-36A11207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1166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FB334-ED66-4B95-84AB-DAEB10BF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675938-B6DB-4DDC-BB5E-55536879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382426-6B16-4D2D-912A-A35CDC93A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A36C91-69CB-4835-8AAC-66A00F12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46AA15-5462-4FB7-970E-C84DD238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8FA66E-8FA5-43E2-80E3-943FDAA1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9498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6A0F1-0A55-4622-9856-BABA7D54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14C697-EC3D-47D9-9257-CBAD1B497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2E6BA-AF70-4806-A1DB-18F0450B0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20C16C-C0AB-4C46-8117-9BDD3B4A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CD3D9-09A7-4BBC-BACE-F2389530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B13F7C-8E1F-4362-9382-DA8AE192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967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D3C0-5EA5-4B13-9E5D-CF1B2DFA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2C0D4B-32DE-4613-97B2-AA89D0C7B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9E8F1A-DBEA-47D7-8250-46506903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89D97F-4CA1-4987-A58A-9AF95816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66556E-1058-4449-A912-8A12C9E9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254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D4BAEF-AC34-48D9-A8C0-6B52A6F0D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86822E-D489-4976-A234-5A6EEA795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C080C2-F8A2-431B-996B-9F671A22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897D62-FC43-4A53-855B-A80A8461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5F3059-9641-4D04-A7CC-B5870B35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25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7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3"/>
            </a:lvl1pPr>
            <a:lvl2pPr>
              <a:defRPr sz="2803"/>
            </a:lvl2pPr>
            <a:lvl3pPr>
              <a:defRPr sz="2402"/>
            </a:lvl3pPr>
            <a:lvl4pPr>
              <a:defRPr sz="2002"/>
            </a:lvl4pPr>
            <a:lvl5pPr>
              <a:defRPr sz="2002"/>
            </a:lvl5pPr>
            <a:lvl6pPr>
              <a:defRPr sz="2002"/>
            </a:lvl6pPr>
            <a:lvl7pPr>
              <a:defRPr sz="2002"/>
            </a:lvl7pPr>
            <a:lvl8pPr>
              <a:defRPr sz="2002"/>
            </a:lvl8pPr>
            <a:lvl9pPr>
              <a:defRPr sz="2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2"/>
            <a:ext cx="5486400" cy="425053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2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3"/>
            </a:lvl1pPr>
            <a:lvl2pPr marL="457611" indent="0">
              <a:buNone/>
              <a:defRPr sz="2803"/>
            </a:lvl2pPr>
            <a:lvl3pPr marL="915223" indent="0">
              <a:buNone/>
              <a:defRPr sz="2402"/>
            </a:lvl3pPr>
            <a:lvl4pPr marL="1372834" indent="0">
              <a:buNone/>
              <a:defRPr sz="2002"/>
            </a:lvl4pPr>
            <a:lvl5pPr marL="1830446" indent="0">
              <a:buNone/>
              <a:defRPr sz="2002"/>
            </a:lvl5pPr>
            <a:lvl6pPr marL="2288057" indent="0">
              <a:buNone/>
              <a:defRPr sz="2002"/>
            </a:lvl6pPr>
            <a:lvl7pPr marL="2745669" indent="0">
              <a:buNone/>
              <a:defRPr sz="2002"/>
            </a:lvl7pPr>
            <a:lvl8pPr marL="3203280" indent="0">
              <a:buNone/>
              <a:defRPr sz="2002"/>
            </a:lvl8pPr>
            <a:lvl9pPr marL="3660892" indent="0">
              <a:buNone/>
              <a:defRPr sz="200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grpSp>
        <p:nvGrpSpPr>
          <p:cNvPr id="3" name="Group 11">
            <a:extLst>
              <a:ext uri="{FF2B5EF4-FFF2-40B4-BE49-F238E27FC236}">
                <a16:creationId xmlns:a16="http://schemas.microsoft.com/office/drawing/2014/main" id="{E4E33793-F111-421E-B38E-CCE6CD0B9FB8}"/>
              </a:ext>
            </a:extLst>
          </p:cNvPr>
          <p:cNvGrpSpPr/>
          <p:nvPr userDrawn="1"/>
        </p:nvGrpSpPr>
        <p:grpSpPr>
          <a:xfrm>
            <a:off x="202298" y="233239"/>
            <a:ext cx="8750049" cy="4701118"/>
            <a:chOff x="206087" y="237647"/>
            <a:chExt cx="8742460" cy="4697041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9D1FEC27-2353-41B6-8ECD-AA32CB97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4A8112B5-11E5-4338-99B4-86BCBE23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611" rtl="0" eaLnBrk="1" latinLnBrk="0" hangingPunct="1"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209" indent="-343209" algn="l" defTabSz="457611" rtl="0" eaLnBrk="1" latinLnBrk="0" hangingPunct="1">
        <a:spcBef>
          <a:spcPct val="20000"/>
        </a:spcBef>
        <a:buFont typeface="Arial"/>
        <a:buChar char="•"/>
        <a:defRPr sz="3203" kern="1200">
          <a:solidFill>
            <a:schemeClr val="tx1"/>
          </a:solidFill>
          <a:latin typeface="+mn-lt"/>
          <a:ea typeface="+mn-ea"/>
          <a:cs typeface="+mn-cs"/>
        </a:defRPr>
      </a:lvl1pPr>
      <a:lvl2pPr marL="743619" indent="-286007" algn="l" defTabSz="457611" rtl="0" eaLnBrk="1" latinLnBrk="0" hangingPunct="1">
        <a:spcBef>
          <a:spcPct val="20000"/>
        </a:spcBef>
        <a:buFont typeface="Arial"/>
        <a:buChar char="–"/>
        <a:defRPr sz="2803" kern="1200">
          <a:solidFill>
            <a:schemeClr val="tx1"/>
          </a:solidFill>
          <a:latin typeface="+mn-lt"/>
          <a:ea typeface="+mn-ea"/>
          <a:cs typeface="+mn-cs"/>
        </a:defRPr>
      </a:lvl2pPr>
      <a:lvl3pPr marL="1144029" indent="-228806" algn="l" defTabSz="457611" rtl="0" eaLnBrk="1" latinLnBrk="0" hangingPunct="1">
        <a:spcBef>
          <a:spcPct val="20000"/>
        </a:spcBef>
        <a:buFont typeface="Arial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640" indent="-228806" algn="l" defTabSz="457611" rtl="0" eaLnBrk="1" latinLnBrk="0" hangingPunct="1">
        <a:spcBef>
          <a:spcPct val="20000"/>
        </a:spcBef>
        <a:buFont typeface="Arial"/>
        <a:buChar char="–"/>
        <a:defRPr sz="20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252" indent="-228806" algn="l" defTabSz="457611" rtl="0" eaLnBrk="1" latinLnBrk="0" hangingPunct="1">
        <a:spcBef>
          <a:spcPct val="20000"/>
        </a:spcBef>
        <a:buFont typeface="Arial"/>
        <a:buChar char="»"/>
        <a:defRPr sz="2002" kern="1200">
          <a:solidFill>
            <a:schemeClr val="tx1"/>
          </a:solidFill>
          <a:latin typeface="+mn-lt"/>
          <a:ea typeface="+mn-ea"/>
          <a:cs typeface="+mn-cs"/>
        </a:defRPr>
      </a:lvl5pPr>
      <a:lvl6pPr marL="2516863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475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086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9698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11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223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834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446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057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669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28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0892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345D4B6-5C8A-46F1-BD92-07CC1932486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EF144A-C01E-42E4-AD88-A4ADE33ED78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01275" y="735720"/>
            <a:ext cx="2048562" cy="240156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4947A72-07CF-48AB-A9E1-B1A7C1748D0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794167" y="2190067"/>
            <a:ext cx="2022369" cy="24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1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99C1D268-9D15-4D61-B40C-607B8253BA1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07E7BF8-8585-452D-9A02-B2574342BEF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18476" y="204764"/>
            <a:ext cx="8707050" cy="47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45190" y="2989538"/>
            <a:ext cx="5008652" cy="11990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André Luiz Serafim Santos          RM95356</a:t>
            </a:r>
            <a:endParaRPr lang="pt-BR" b="0" i="0" dirty="0">
              <a:solidFill>
                <a:srgbClr val="FFFFFF"/>
              </a:solidFill>
              <a:effectLst/>
              <a:latin typeface="Gotham HTF Book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sz="1750" b="0" i="0">
                <a:solidFill>
                  <a:srgbClr val="91A3AD"/>
                </a:solidFill>
                <a:effectLst/>
                <a:latin typeface="Roboto"/>
                <a:ea typeface="Roboto"/>
                <a:cs typeface="Roboto"/>
              </a:rPr>
              <a:t>Gustavo Pugliessa Ferraz 	</a:t>
            </a:r>
            <a:r>
              <a:rPr lang="pt-BR" sz="175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     </a:t>
            </a:r>
            <a:r>
              <a:rPr lang="pt-BR" sz="1750" b="0" i="0">
                <a:solidFill>
                  <a:srgbClr val="91A3AD"/>
                </a:solidFill>
                <a:effectLst/>
                <a:latin typeface="Roboto"/>
                <a:ea typeface="Roboto"/>
                <a:cs typeface="Roboto"/>
              </a:rPr>
              <a:t> RM95709</a:t>
            </a:r>
            <a:r>
              <a:rPr lang="pt-BR" sz="175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 </a:t>
            </a:r>
            <a:endParaRPr lang="pt-BR" sz="1750" b="0" i="0">
              <a:solidFill>
                <a:srgbClr val="91A3AD"/>
              </a:solidFill>
              <a:effectLst/>
              <a:latin typeface="Roboto" panose="02000000000000000000" pitchFamily="2" charset="0"/>
              <a:ea typeface="Roboto"/>
              <a:cs typeface="Roboto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Jonathan Lucas Oliveira Silva     RM95784</a:t>
            </a:r>
            <a:endParaRPr lang="pt-BR" b="0" i="0" dirty="0">
              <a:solidFill>
                <a:srgbClr val="FFFFFF"/>
              </a:solidFill>
              <a:effectLst/>
              <a:latin typeface="Gotham HTF Book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Danilo Santos de Menezes          RM95643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5951" y="675579"/>
            <a:ext cx="684804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/>
                <a:cs typeface="Gotham HTF Light"/>
              </a:rPr>
              <a:t>FIAP</a:t>
            </a:r>
            <a:endParaRPr lang="pt-BR" sz="40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>
              <a:lnSpc>
                <a:spcPct val="90000"/>
              </a:lnSpc>
            </a:pPr>
            <a:r>
              <a:rPr lang="pt-BR" sz="4000">
                <a:solidFill>
                  <a:srgbClr val="ED145B"/>
                </a:solidFill>
                <a:latin typeface="Gotham HTF"/>
                <a:cs typeface="Gotham HTF Light"/>
              </a:rPr>
              <a:t>Rocket Tech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1F321E9-BA9D-4297-8727-42785C76C423}"/>
              </a:ext>
            </a:extLst>
          </p:cNvPr>
          <p:cNvSpPr txBox="1">
            <a:spLocks/>
          </p:cNvSpPr>
          <p:nvPr/>
        </p:nvSpPr>
        <p:spPr>
          <a:xfrm>
            <a:off x="1242759" y="2721133"/>
            <a:ext cx="2596743" cy="334071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6417">
              <a:defRPr/>
            </a:pPr>
            <a:r>
              <a:rPr lang="pt-BR" sz="2000" dirty="0">
                <a:solidFill>
                  <a:srgbClr val="ED145B"/>
                </a:solidFill>
                <a:latin typeface="Gotham HTF"/>
              </a:rPr>
              <a:t>ADS</a:t>
            </a:r>
          </a:p>
        </p:txBody>
      </p:sp>
    </p:spTree>
    <p:extLst>
      <p:ext uri="{BB962C8B-B14F-4D97-AF65-F5344CB8AC3E}">
        <p14:creationId xmlns:p14="http://schemas.microsoft.com/office/powerpoint/2010/main" val="209325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810432" y="458137"/>
            <a:ext cx="7043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pt-BR" sz="3200" b="1" i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Equipe – formação e responsabilidades de cada membro.</a:t>
            </a:r>
          </a:p>
          <a:p>
            <a:endParaRPr lang="pt-BR" sz="3200" b="1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70322D6-1C54-8821-B34D-99DB11D77FFD}"/>
              </a:ext>
            </a:extLst>
          </p:cNvPr>
          <p:cNvSpPr txBox="1"/>
          <p:nvPr/>
        </p:nvSpPr>
        <p:spPr>
          <a:xfrm>
            <a:off x="921714" y="2351870"/>
            <a:ext cx="682072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André - Gerenciamento do Projeto </a:t>
            </a:r>
          </a:p>
          <a:p>
            <a:r>
              <a:rPr lang="pt-BR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Danilo - Desenvolvedor Full </a:t>
            </a:r>
            <a:r>
              <a:rPr lang="pt-BR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Stack</a:t>
            </a:r>
            <a:endParaRPr lang="pt-BR" sz="2000" b="1" dirty="0">
              <a:solidFill>
                <a:srgbClr val="91A3AD"/>
              </a:solidFill>
              <a:latin typeface="Roboto"/>
              <a:ea typeface="Roboto"/>
              <a:cs typeface="Roboto"/>
            </a:endParaRPr>
          </a:p>
          <a:p>
            <a:r>
              <a:rPr lang="pt-BR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Gustavo -  Desenvolvedor de soluções </a:t>
            </a:r>
          </a:p>
          <a:p>
            <a:r>
              <a:rPr lang="pt-BR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Lucas - Desenvolvedor de soluções </a:t>
            </a:r>
            <a:endParaRPr lang="pt-BR" sz="2000" b="1" dirty="0">
              <a:solidFill>
                <a:srgbClr val="91A3AD"/>
              </a:solidFill>
              <a:latin typeface="Roboto" panose="02000000000000000000" pitchFamily="2" charset="0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7922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3472150" y="2094696"/>
            <a:ext cx="7043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pt-BR" sz="2800" b="1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Obrigado.</a:t>
            </a:r>
          </a:p>
          <a:p>
            <a:endParaRPr lang="pt-BR" sz="2800" b="1" dirty="0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922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810432" y="641448"/>
            <a:ext cx="7043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Abertura – contextualização.</a:t>
            </a:r>
          </a:p>
          <a:p>
            <a:endParaRPr lang="pt-BR" sz="2800" b="1" dirty="0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D95D461-F453-D71F-F3AA-FD2145A0F906}"/>
              </a:ext>
            </a:extLst>
          </p:cNvPr>
          <p:cNvSpPr txBox="1"/>
          <p:nvPr/>
        </p:nvSpPr>
        <p:spPr>
          <a:xfrm>
            <a:off x="808075" y="1618807"/>
            <a:ext cx="602600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Criação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uma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plataforma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de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educação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financeira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e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assessoria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para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investimentos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. </a:t>
            </a:r>
            <a:r>
              <a:rPr lang="en-US" sz="2000" b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Onde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o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usuario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pode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integrar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junto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aos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seus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bancos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para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administrar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seus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gastos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e </a:t>
            </a:r>
            <a:r>
              <a:rPr lang="en-US" sz="2000" b="1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tambem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conta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com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diversas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opções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para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investimento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. Por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sua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vez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,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teremos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cursos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na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plataforma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para a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melhor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utilização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 da </a:t>
            </a:r>
            <a:r>
              <a:rPr lang="en-US" sz="2000" b="1" dirty="0" err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mesma</a:t>
            </a:r>
            <a:r>
              <a:rPr lang="en-US" sz="2000" b="1" dirty="0">
                <a:solidFill>
                  <a:srgbClr val="91A3AD"/>
                </a:solidFill>
                <a:latin typeface="Roboto"/>
                <a:ea typeface="Roboto"/>
                <a:cs typeface="Roboto"/>
              </a:rPr>
              <a:t>.</a:t>
            </a:r>
            <a:endParaRPr lang="pt-BR" sz="1750">
              <a:solidFill>
                <a:srgbClr val="000000"/>
              </a:solidFill>
              <a:latin typeface="Calibri"/>
              <a:ea typeface="Robo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548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810432" y="425788"/>
            <a:ext cx="704361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fontAlgn="base"/>
            <a:r>
              <a:rPr lang="pt-BR" sz="3200" b="1" i="0">
                <a:solidFill>
                  <a:srgbClr val="91A3AD"/>
                </a:solidFill>
                <a:effectLst/>
                <a:latin typeface="Roboto"/>
                <a:ea typeface="Roboto"/>
                <a:cs typeface="Roboto"/>
              </a:rPr>
              <a:t>Dor – catástrofe da história, o problema que quer resolver.</a:t>
            </a:r>
            <a:endParaRPr lang="pt-BR">
              <a:latin typeface="Roboto"/>
              <a:ea typeface="Roboto"/>
              <a:cs typeface="Roboto"/>
            </a:endParaRPr>
          </a:p>
          <a:p>
            <a:endParaRPr lang="pt-BR" sz="3200" b="1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CF3349-A988-CB1F-D33E-C46EA9F6F5B9}"/>
              </a:ext>
            </a:extLst>
          </p:cNvPr>
          <p:cNvSpPr txBox="1"/>
          <p:nvPr/>
        </p:nvSpPr>
        <p:spPr>
          <a:xfrm>
            <a:off x="1043608" y="2236304"/>
            <a:ext cx="651013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285750" fontAlgn="base">
              <a:buFont typeface="Arial" panose="020B0604020202020204" pitchFamily="34" charset="0"/>
              <a:buChar char="•"/>
            </a:pPr>
            <a:r>
              <a:rPr lang="pt-BR" sz="2000" b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O objetivo do nosso projeto é oferecer educação financeira acessível e de qualidade, com foco em ajudar as pessoas a gerir suas finanças pessoais de maneira mais eficiente e inteligente.</a:t>
            </a:r>
          </a:p>
        </p:txBody>
      </p:sp>
    </p:spTree>
    <p:extLst>
      <p:ext uri="{BB962C8B-B14F-4D97-AF65-F5344CB8AC3E}">
        <p14:creationId xmlns:p14="http://schemas.microsoft.com/office/powerpoint/2010/main" val="179859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810432" y="641447"/>
            <a:ext cx="7464435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fontAlgn="base"/>
            <a:r>
              <a:rPr lang="pt-BR" sz="2800" b="1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Mercado – tamanho da dor.</a:t>
            </a:r>
            <a:endParaRPr lang="pt-BR"/>
          </a:p>
          <a:p>
            <a:pPr algn="l" fontAlgn="base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91A3AD"/>
              </a:solidFill>
              <a:latin typeface="Roboto" panose="02000000000000000000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sz="2800" b="1" i="0">
                <a:solidFill>
                  <a:srgbClr val="91A3AD"/>
                </a:solidFill>
                <a:effectLst/>
                <a:latin typeface="Roboto"/>
                <a:ea typeface="Roboto"/>
                <a:cs typeface="Roboto"/>
              </a:rPr>
              <a:t>Analisamos que no mercado de Educação Financeira mais de 71 Milhões de </a:t>
            </a:r>
            <a:r>
              <a:rPr lang="pt-BR" sz="2800" b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brasileiros  </a:t>
            </a:r>
            <a:r>
              <a:rPr lang="pt-BR" sz="2800" b="1" i="0">
                <a:solidFill>
                  <a:srgbClr val="91A3AD"/>
                </a:solidFill>
                <a:effectLst/>
                <a:latin typeface="Roboto"/>
                <a:ea typeface="Roboto"/>
                <a:cs typeface="Roboto"/>
              </a:rPr>
              <a:t>são endividados</a:t>
            </a:r>
            <a:r>
              <a:rPr lang="pt-BR" sz="2800" b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 </a:t>
            </a:r>
            <a:endParaRPr lang="pt-BR" sz="2800" b="1" i="0">
              <a:solidFill>
                <a:srgbClr val="91A3AD"/>
              </a:solidFill>
              <a:effectLst/>
              <a:latin typeface="Roboto" panose="02000000000000000000" pitchFamily="2" charset="0"/>
              <a:ea typeface="Roboto"/>
              <a:cs typeface="Roboto"/>
            </a:endParaRPr>
          </a:p>
          <a:p>
            <a:endParaRPr lang="pt-BR" sz="2800" b="1" dirty="0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732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810432" y="501269"/>
            <a:ext cx="704361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fontAlgn="base"/>
            <a:r>
              <a:rPr lang="pt-BR" sz="3200" b="1" i="0" dirty="0" err="1">
                <a:solidFill>
                  <a:srgbClr val="91A3AD"/>
                </a:solidFill>
                <a:effectLst/>
                <a:latin typeface="Roboto"/>
                <a:ea typeface="Roboto"/>
                <a:cs typeface="Roboto"/>
              </a:rPr>
              <a:t>Solução</a:t>
            </a:r>
            <a:r>
              <a:rPr lang="pt-BR" sz="3200" b="1" i="0" dirty="0">
                <a:solidFill>
                  <a:srgbClr val="91A3AD"/>
                </a:solidFill>
                <a:effectLst/>
                <a:latin typeface="Roboto"/>
                <a:ea typeface="Roboto"/>
                <a:cs typeface="Roboto"/>
              </a:rPr>
              <a:t> – como resolver o problema.</a:t>
            </a:r>
            <a:endParaRPr lang="pt-BR" dirty="0">
              <a:latin typeface="Roboto"/>
              <a:ea typeface="Roboto"/>
              <a:cs typeface="Roboto"/>
            </a:endParaRPr>
          </a:p>
          <a:p>
            <a:endParaRPr lang="pt-BR" sz="3200" b="1" dirty="0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6ABEF84-68CA-7D5C-39FC-F06B7B9A9144}"/>
              </a:ext>
            </a:extLst>
          </p:cNvPr>
          <p:cNvSpPr txBox="1"/>
          <p:nvPr/>
        </p:nvSpPr>
        <p:spPr>
          <a:xfrm>
            <a:off x="812242" y="2141836"/>
            <a:ext cx="668008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rgbClr val="91A3AD"/>
                </a:solidFill>
                <a:latin typeface="Roboto"/>
                <a:ea typeface="Roboto"/>
                <a:cs typeface="Roboto"/>
              </a:rPr>
              <a:t>O aplicativo resolve o problema de forma prática, dando uma nova visão financeira para o usuário, com base em investimentos de forma segura e eficiente, categorização de ganhos e despesas e controle de gastos diários, semanais e/ou mensais do usuário.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39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810432" y="641448"/>
            <a:ext cx="704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0" dirty="0" err="1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Protótipo</a:t>
            </a:r>
            <a:r>
              <a:rPr lang="pt-BR" sz="2800" b="1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, MVP – protótipos da solução</a:t>
            </a:r>
            <a:endParaRPr lang="pt-BR" sz="2800" b="1" dirty="0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405FD6E-A1A1-E5A1-B9AF-F7831596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40" y="1254642"/>
            <a:ext cx="1634252" cy="3358559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2B2341D-91B2-979F-0ABF-2E59B7E46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3" y="1254642"/>
            <a:ext cx="1634252" cy="3358559"/>
          </a:xfrm>
          <a:prstGeom prst="rect">
            <a:avLst/>
          </a:prstGeom>
        </p:spPr>
      </p:pic>
      <p:pic>
        <p:nvPicPr>
          <p:cNvPr id="8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E70388F-C1E5-FB40-DA57-7A51961F3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717" y="1254642"/>
            <a:ext cx="1634252" cy="33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5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810432" y="458137"/>
            <a:ext cx="7043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Validações – Evidências da viabilidade do negócio</a:t>
            </a:r>
            <a:endParaRPr lang="pt-BR" sz="2800" b="1" dirty="0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FFCEE0-6D2F-4F87-98B3-02CD1526C4C2}"/>
              </a:ext>
            </a:extLst>
          </p:cNvPr>
          <p:cNvSpPr txBox="1"/>
          <p:nvPr/>
        </p:nvSpPr>
        <p:spPr>
          <a:xfrm>
            <a:off x="2046767" y="2108467"/>
            <a:ext cx="457200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1800" b="1" dirty="0">
                <a:solidFill>
                  <a:srgbClr val="91A3AD"/>
                </a:solidFill>
                <a:latin typeface="Roboto" panose="02000000000000000000" pitchFamily="2" charset="0"/>
                <a:cs typeface="Gotham HTF Light"/>
              </a:rPr>
              <a:t>Escalabilidade de projeto</a:t>
            </a:r>
            <a:endParaRPr lang="pt-BR"/>
          </a:p>
          <a:p>
            <a:pPr marL="285750" indent="-285750">
              <a:buFont typeface="Arial"/>
              <a:buChar char="•"/>
            </a:pPr>
            <a:r>
              <a:rPr lang="pt-BR" sz="1800" b="1" dirty="0">
                <a:solidFill>
                  <a:srgbClr val="91A3AD"/>
                </a:solidFill>
                <a:latin typeface="Roboto" panose="02000000000000000000" pitchFamily="2" charset="0"/>
                <a:cs typeface="Gotham HTF Light"/>
              </a:rPr>
              <a:t>Expectativa de alto patrocínio </a:t>
            </a:r>
            <a:endParaRPr lang="pt-BR" sz="1800" b="1">
              <a:solidFill>
                <a:srgbClr val="91A3AD"/>
              </a:solidFill>
              <a:latin typeface="Roboto" panose="02000000000000000000" pitchFamily="2" charset="0"/>
              <a:ea typeface="Roboto" panose="02000000000000000000" pitchFamily="2" charset="0"/>
              <a:cs typeface="Gotham HTF Light"/>
            </a:endParaRPr>
          </a:p>
          <a:p>
            <a:pPr marL="285750" indent="-285750">
              <a:buFont typeface="Arial"/>
              <a:buChar char="•"/>
            </a:pPr>
            <a:r>
              <a:rPr lang="pt-BR" sz="1800" b="1" dirty="0">
                <a:solidFill>
                  <a:srgbClr val="91A3AD"/>
                </a:solidFill>
                <a:latin typeface="Roboto" panose="02000000000000000000" pitchFamily="2" charset="0"/>
                <a:cs typeface="Gotham HTF Light"/>
              </a:rPr>
              <a:t>Políticas de isenção fiscal</a:t>
            </a:r>
            <a:endParaRPr lang="pt-BR" sz="1800" b="1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181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810432" y="641448"/>
            <a:ext cx="704361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fontAlgn="base"/>
            <a:r>
              <a:rPr lang="pt-BR" sz="2800" b="1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Financeiro – demonstrar a escala financeira.</a:t>
            </a:r>
            <a:endParaRPr lang="pt-BR"/>
          </a:p>
          <a:p>
            <a:endParaRPr lang="pt-BR" sz="2800" b="1" dirty="0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 descr="Gráfico, Gráfico de linhas&#10;&#10;Descrição gerada automaticamente">
            <a:extLst>
              <a:ext uri="{FF2B5EF4-FFF2-40B4-BE49-F238E27FC236}">
                <a16:creationId xmlns:a16="http://schemas.microsoft.com/office/drawing/2014/main" id="{44B293FF-CFA3-ACA0-118B-83EE5D14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15" y="1762477"/>
            <a:ext cx="4932152" cy="295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810432" y="641448"/>
            <a:ext cx="7043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0" dirty="0" err="1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Roadmap</a:t>
            </a:r>
            <a:r>
              <a:rPr lang="pt-BR" sz="2800" b="1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 – </a:t>
            </a:r>
            <a:r>
              <a:rPr lang="pt-BR" sz="2800" b="1" i="0" dirty="0" err="1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roadmap</a:t>
            </a:r>
            <a:r>
              <a:rPr lang="pt-BR" sz="2800" b="1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 de produto e novas oportunidades de negócio</a:t>
            </a:r>
            <a:endParaRPr lang="pt-BR" sz="2800" b="1" dirty="0">
              <a:solidFill>
                <a:schemeClr val="bg1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154BA2-5713-4FF0-AD18-24E156A8F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83" y="1595555"/>
            <a:ext cx="5935598" cy="333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47E37EC11C8246B76D75C67DE7970E" ma:contentTypeVersion="13" ma:contentTypeDescription="Crie um novo documento." ma:contentTypeScope="" ma:versionID="cb4fed448ad22b8d9c6acab44ee2d3cf">
  <xsd:schema xmlns:xsd="http://www.w3.org/2001/XMLSchema" xmlns:xs="http://www.w3.org/2001/XMLSchema" xmlns:p="http://schemas.microsoft.com/office/2006/metadata/properties" xmlns:ns2="a6194295-1792-4b63-878c-b29c2ff82726" xmlns:ns3="49c50ba2-eaf4-4058-b769-73a32109933c" targetNamespace="http://schemas.microsoft.com/office/2006/metadata/properties" ma:root="true" ma:fieldsID="c29970d8eab34d2daf4fb18ab9b47990" ns2:_="" ns3:_="">
    <xsd:import namespace="a6194295-1792-4b63-878c-b29c2ff82726"/>
    <xsd:import namespace="49c50ba2-eaf4-4058-b769-73a3210993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94295-1792-4b63-878c-b29c2ff82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50ba2-eaf4-4058-b769-73a32109933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a883e14-9cdd-4b71-a7c8-6a8c5a2ffae1}" ma:internalName="TaxCatchAll" ma:showField="CatchAllData" ma:web="49c50ba2-eaf4-4058-b769-73a3210993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47E37EC11C8246B76D75C67DE7970E" ma:contentTypeVersion="14" ma:contentTypeDescription="Crie um novo documento." ma:contentTypeScope="" ma:versionID="c8f530bc4cb6d288a8506cfd8dd530e2">
  <xsd:schema xmlns:xsd="http://www.w3.org/2001/XMLSchema" xmlns:xs="http://www.w3.org/2001/XMLSchema" xmlns:p="http://schemas.microsoft.com/office/2006/metadata/properties" xmlns:ns2="a6194295-1792-4b63-878c-b29c2ff82726" xmlns:ns3="49c50ba2-eaf4-4058-b769-73a32109933c" targetNamespace="http://schemas.microsoft.com/office/2006/metadata/properties" ma:root="true" ma:fieldsID="a4f540e0adf5ad7290548cf4b221f4ad" ns2:_="" ns3:_="">
    <xsd:import namespace="a6194295-1792-4b63-878c-b29c2ff82726"/>
    <xsd:import namespace="49c50ba2-eaf4-4058-b769-73a3210993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94295-1792-4b63-878c-b29c2ff82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50ba2-eaf4-4058-b769-73a32109933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a883e14-9cdd-4b71-a7c8-6a8c5a2ffae1}" ma:internalName="TaxCatchAll" ma:showField="CatchAllData" ma:web="49c50ba2-eaf4-4058-b769-73a3210993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9c50ba2-eaf4-4058-b769-73a32109933c">
      <UserInfo>
        <DisplayName>Membros de 1TDOA-2022</DisplayName>
        <AccountId>7</AccountId>
        <AccountType/>
      </UserInfo>
    </SharedWithUsers>
    <lcf76f155ced4ddcb4097134ff3c332f xmlns="a6194295-1792-4b63-878c-b29c2ff82726">
      <Terms xmlns="http://schemas.microsoft.com/office/infopath/2007/PartnerControls"/>
    </lcf76f155ced4ddcb4097134ff3c332f>
    <TaxCatchAll xmlns="49c50ba2-eaf4-4058-b769-73a32109933c" xsi:nil="true"/>
  </documentManagement>
</p:properties>
</file>

<file path=customXml/itemProps1.xml><?xml version="1.0" encoding="utf-8"?>
<ds:datastoreItem xmlns:ds="http://schemas.openxmlformats.org/officeDocument/2006/customXml" ds:itemID="{6352D30B-9E77-49F8-A9CF-7E2FFB163E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D4D233-B0CB-49B5-BE91-AF4210DC25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94295-1792-4b63-878c-b29c2ff82726"/>
    <ds:schemaRef ds:uri="49c50ba2-eaf4-4058-b769-73a3210993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6F00CC-AF61-4E68-97DE-DE0E152BF516}">
  <ds:schemaRefs>
    <ds:schemaRef ds:uri="49c50ba2-eaf4-4058-b769-73a32109933c"/>
    <ds:schemaRef ds:uri="a6194295-1792-4b63-878c-b29c2ff827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767E8CA3-5A80-4824-BA53-78AB20AE4B62}">
  <ds:schemaRefs>
    <ds:schemaRef ds:uri="49c50ba2-eaf4-4058-b769-73a32109933c"/>
    <ds:schemaRef ds:uri="a6194295-1792-4b63-878c-b29c2ff8272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286</Words>
  <Application>Microsoft Office PowerPoint</Application>
  <PresentationFormat>Apresentação na tela (16:9)</PresentationFormat>
  <Paragraphs>40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Calibri Light</vt:lpstr>
      <vt:lpstr>Calibri</vt:lpstr>
      <vt:lpstr>Gotham HTF Book</vt:lpstr>
      <vt:lpstr>Roboto</vt:lpstr>
      <vt:lpstr>Arial</vt:lpstr>
      <vt:lpstr>Gotham HTF</vt:lpstr>
      <vt:lpstr>Gotham HTF Light</vt:lpstr>
      <vt:lpstr>Office Theme</vt:lpstr>
      <vt:lpstr>Personalizar design</vt:lpstr>
      <vt:lpstr>Fundo 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André Luiz Serafim Santos</cp:lastModifiedBy>
  <cp:revision>16</cp:revision>
  <dcterms:created xsi:type="dcterms:W3CDTF">2019-02-15T12:16:11Z</dcterms:created>
  <dcterms:modified xsi:type="dcterms:W3CDTF">2023-10-24T00:04:09Z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0x010100A647E37EC11C8246B76D75C67DE7970E</vt:lpwstr>
  </property>
  <property fmtid="{D5CDD505-2E9C-101B-9397-08002B2CF9AE}" pid="3" name="MediaServiceImageTags">
    <vt:lpwstr/>
  </property>
</Properties>
</file>